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779" r:id="rId22"/>
    <p:sldId id="873" r:id="rId23"/>
    <p:sldId id="589" r:id="rId24"/>
    <p:sldId id="878" r:id="rId25"/>
    <p:sldId id="782" r:id="rId26"/>
    <p:sldId id="784" r:id="rId27"/>
    <p:sldId id="879" r:id="rId28"/>
    <p:sldId id="783" r:id="rId29"/>
    <p:sldId id="885" r:id="rId30"/>
    <p:sldId id="886" r:id="rId31"/>
    <p:sldId id="887" r:id="rId32"/>
    <p:sldId id="888" r:id="rId33"/>
    <p:sldId id="890" r:id="rId34"/>
    <p:sldId id="786" r:id="rId35"/>
    <p:sldId id="780" r:id="rId36"/>
    <p:sldId id="781" r:id="rId37"/>
    <p:sldId id="874" r:id="rId38"/>
    <p:sldId id="609" r:id="rId39"/>
    <p:sldId id="863" r:id="rId40"/>
    <p:sldId id="864" r:id="rId41"/>
    <p:sldId id="865" r:id="rId42"/>
    <p:sldId id="857" r:id="rId43"/>
    <p:sldId id="492" r:id="rId44"/>
    <p:sldId id="508" r:id="rId45"/>
    <p:sldId id="509" r:id="rId46"/>
    <p:sldId id="510" r:id="rId47"/>
    <p:sldId id="512" r:id="rId48"/>
    <p:sldId id="514" r:id="rId49"/>
    <p:sldId id="515" r:id="rId50"/>
    <p:sldId id="516" r:id="rId51"/>
    <p:sldId id="490" r:id="rId52"/>
    <p:sldId id="884" r:id="rId53"/>
    <p:sldId id="858" r:id="rId54"/>
    <p:sldId id="859" r:id="rId55"/>
    <p:sldId id="860" r:id="rId56"/>
    <p:sldId id="861" r:id="rId57"/>
    <p:sldId id="862" r:id="rId58"/>
    <p:sldId id="867" r:id="rId59"/>
    <p:sldId id="868" r:id="rId60"/>
    <p:sldId id="869" r:id="rId61"/>
    <p:sldId id="773" r:id="rId62"/>
    <p:sldId id="875" r:id="rId63"/>
    <p:sldId id="789" r:id="rId64"/>
    <p:sldId id="882" r:id="rId65"/>
    <p:sldId id="883" r:id="rId66"/>
    <p:sldId id="881" r:id="rId67"/>
    <p:sldId id="790" r:id="rId68"/>
    <p:sldId id="791" r:id="rId69"/>
    <p:sldId id="792" r:id="rId70"/>
    <p:sldId id="531" r:id="rId71"/>
    <p:sldId id="532" r:id="rId72"/>
    <p:sldId id="533" r:id="rId73"/>
    <p:sldId id="534" r:id="rId74"/>
    <p:sldId id="876" r:id="rId75"/>
    <p:sldId id="325" r:id="rId76"/>
    <p:sldId id="877" r:id="rId77"/>
    <p:sldId id="604" r:id="rId78"/>
    <p:sldId id="606" r:id="rId79"/>
    <p:sldId id="602" r:id="rId80"/>
    <p:sldId id="603" r:id="rId81"/>
    <p:sldId id="605" r:id="rId82"/>
    <p:sldId id="608" r:id="rId83"/>
    <p:sldId id="60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56" autoAdjust="0"/>
  </p:normalViewPr>
  <p:slideViewPr>
    <p:cSldViewPr snapToGrid="0" showGuides="1">
      <p:cViewPr>
        <p:scale>
          <a:sx n="75" d="100"/>
          <a:sy n="75" d="100"/>
        </p:scale>
        <p:origin x="974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actually: function composition (</a:t>
            </a:r>
            <a:r>
              <a:rPr lang="he-IL" dirty="0"/>
              <a:t>הרכבת פונקציות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3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\frac{y}{255}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7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3.gif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gif"/><Relationship Id="rId4" Type="http://schemas.openxmlformats.org/officeDocument/2006/relationships/image" Target="../media/image85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gif"/><Relationship Id="rId4" Type="http://schemas.openxmlformats.org/officeDocument/2006/relationships/image" Target="../media/image8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cs.brown.edu/courses/csci1430/lectures/2020Spring_08_CamerasLightAndColor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b="1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/>
          <a:stretch/>
        </p:blipFill>
        <p:spPr>
          <a:xfrm>
            <a:off x="5269117" y="3634091"/>
            <a:ext cx="69228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FD9F-57F6-446C-A6A4-D870F83A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definition-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F561-519A-4B4B-B9C2-C7A3F9D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 density function (PDF) </a:t>
            </a:r>
            <a:r>
              <a:rPr lang="en-US" dirty="0"/>
              <a:t>can be interpreted as providing a ”relative likelihood” that the value of the random variable would equal that sample.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absolute likelihood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for a continuous random variable to take on any particular value is 0 (since there are an infinite set of possible values to begin with).</a:t>
            </a:r>
            <a:endParaRPr lang="en-US" dirty="0"/>
          </a:p>
          <a:p>
            <a:r>
              <a:rPr lang="en-US" dirty="0"/>
              <a:t>In a more precise sense, the PDF is used to specify the probability of the random variable falling within a particular range of values. This probability is given by the integral of this variable's PDF over that range and is actually the </a:t>
            </a:r>
            <a:r>
              <a:rPr lang="en-US" b="1" dirty="0"/>
              <a:t>CDF.</a:t>
            </a:r>
          </a:p>
        </p:txBody>
      </p:sp>
    </p:spTree>
    <p:extLst>
      <p:ext uri="{BB962C8B-B14F-4D97-AF65-F5344CB8AC3E}">
        <p14:creationId xmlns:p14="http://schemas.microsoft.com/office/powerpoint/2010/main" val="25915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that our resulting PDF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will be constant for any value in the range [0,255].</a:t>
                </a:r>
              </a:p>
              <a:p>
                <a:r>
                  <a:rPr lang="en-US" dirty="0"/>
                  <a:t>If the PDF is constant, that means that the CDF is linear in [0,255] (integration of constant is a linear function), and so we get the final CDF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7C0B622-500A-4C6A-AA41-F4C53E318EF2}"/>
              </a:ext>
            </a:extLst>
          </p:cNvPr>
          <p:cNvGrpSpPr/>
          <p:nvPr/>
        </p:nvGrpSpPr>
        <p:grpSpPr>
          <a:xfrm>
            <a:off x="126735" y="4155541"/>
            <a:ext cx="11995284" cy="2492064"/>
            <a:chOff x="126735" y="4155541"/>
            <a:chExt cx="11995284" cy="2492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88166A-7291-40A2-A106-50CE64FAAC7A}"/>
                </a:ext>
              </a:extLst>
            </p:cNvPr>
            <p:cNvGrpSpPr/>
            <p:nvPr/>
          </p:nvGrpSpPr>
          <p:grpSpPr>
            <a:xfrm>
              <a:off x="126735" y="4245426"/>
              <a:ext cx="8178702" cy="2361779"/>
              <a:chOff x="437744" y="4289898"/>
              <a:chExt cx="8414425" cy="255643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BFDE73-7FE2-4916-ADED-2C837ED8E109}"/>
                  </a:ext>
                </a:extLst>
              </p:cNvPr>
              <p:cNvGrpSpPr/>
              <p:nvPr/>
            </p:nvGrpSpPr>
            <p:grpSpPr>
              <a:xfrm>
                <a:off x="437744" y="4289898"/>
                <a:ext cx="8414425" cy="2335503"/>
                <a:chOff x="437745" y="5282376"/>
                <a:chExt cx="4876800" cy="134302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2910EA7-D932-4AA9-8FAE-48CCA8A9B88A}"/>
                    </a:ext>
                  </a:extLst>
                </p:cNvPr>
                <p:cNvGrpSpPr/>
                <p:nvPr/>
              </p:nvGrpSpPr>
              <p:grpSpPr>
                <a:xfrm>
                  <a:off x="437745" y="5282376"/>
                  <a:ext cx="4876800" cy="1343025"/>
                  <a:chOff x="437745" y="5282376"/>
                  <a:chExt cx="4876800" cy="1343025"/>
                </a:xfrm>
              </p:grpSpPr>
              <p:pic>
                <p:nvPicPr>
                  <p:cNvPr id="7" name="Picture 4" descr="Image result for histogram equalization ppt">
                    <a:extLst>
                      <a:ext uri="{FF2B5EF4-FFF2-40B4-BE49-F238E27FC236}">
                        <a16:creationId xmlns:a16="http://schemas.microsoft.com/office/drawing/2014/main" id="{0899720E-9D53-4BFE-ABF7-B2849C41D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7745" y="5282376"/>
                    <a:ext cx="4876800" cy="1343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0E206D99-FE12-4F8D-AE71-1191F5A3EF30}"/>
                      </a:ext>
                    </a:extLst>
                  </p:cNvPr>
                  <p:cNvSpPr/>
                  <p:nvPr/>
                </p:nvSpPr>
                <p:spPr>
                  <a:xfrm>
                    <a:off x="549057" y="5705856"/>
                    <a:ext cx="1755648" cy="655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32ECAD4-73A8-4A71-B39F-F1E97380E479}"/>
                    </a:ext>
                  </a:extLst>
                </p:cNvPr>
                <p:cNvSpPr/>
                <p:nvPr/>
              </p:nvSpPr>
              <p:spPr>
                <a:xfrm>
                  <a:off x="548640" y="5602224"/>
                  <a:ext cx="1755648" cy="860020"/>
                </a:xfrm>
                <a:custGeom>
                  <a:avLst/>
                  <a:gdLst>
                    <a:gd name="connsiteX0" fmla="*/ 0 w 1755648"/>
                    <a:gd name="connsiteY0" fmla="*/ 847344 h 860020"/>
                    <a:gd name="connsiteX1" fmla="*/ 262128 w 1755648"/>
                    <a:gd name="connsiteY1" fmla="*/ 749808 h 860020"/>
                    <a:gd name="connsiteX2" fmla="*/ 280416 w 1755648"/>
                    <a:gd name="connsiteY2" fmla="*/ 737616 h 860020"/>
                    <a:gd name="connsiteX3" fmla="*/ 347472 w 1755648"/>
                    <a:gd name="connsiteY3" fmla="*/ 664464 h 860020"/>
                    <a:gd name="connsiteX4" fmla="*/ 371856 w 1755648"/>
                    <a:gd name="connsiteY4" fmla="*/ 640080 h 860020"/>
                    <a:gd name="connsiteX5" fmla="*/ 384048 w 1755648"/>
                    <a:gd name="connsiteY5" fmla="*/ 615696 h 860020"/>
                    <a:gd name="connsiteX6" fmla="*/ 408432 w 1755648"/>
                    <a:gd name="connsiteY6" fmla="*/ 579120 h 860020"/>
                    <a:gd name="connsiteX7" fmla="*/ 432816 w 1755648"/>
                    <a:gd name="connsiteY7" fmla="*/ 542544 h 860020"/>
                    <a:gd name="connsiteX8" fmla="*/ 457200 w 1755648"/>
                    <a:gd name="connsiteY8" fmla="*/ 505968 h 860020"/>
                    <a:gd name="connsiteX9" fmla="*/ 469392 w 1755648"/>
                    <a:gd name="connsiteY9" fmla="*/ 487680 h 860020"/>
                    <a:gd name="connsiteX10" fmla="*/ 475488 w 1755648"/>
                    <a:gd name="connsiteY10" fmla="*/ 463296 h 860020"/>
                    <a:gd name="connsiteX11" fmla="*/ 487680 w 1755648"/>
                    <a:gd name="connsiteY11" fmla="*/ 426720 h 860020"/>
                    <a:gd name="connsiteX12" fmla="*/ 493776 w 1755648"/>
                    <a:gd name="connsiteY12" fmla="*/ 396240 h 860020"/>
                    <a:gd name="connsiteX13" fmla="*/ 512064 w 1755648"/>
                    <a:gd name="connsiteY13" fmla="*/ 341376 h 860020"/>
                    <a:gd name="connsiteX14" fmla="*/ 518160 w 1755648"/>
                    <a:gd name="connsiteY14" fmla="*/ 323088 h 860020"/>
                    <a:gd name="connsiteX15" fmla="*/ 542544 w 1755648"/>
                    <a:gd name="connsiteY15" fmla="*/ 286512 h 860020"/>
                    <a:gd name="connsiteX16" fmla="*/ 566928 w 1755648"/>
                    <a:gd name="connsiteY16" fmla="*/ 213360 h 860020"/>
                    <a:gd name="connsiteX17" fmla="*/ 603504 w 1755648"/>
                    <a:gd name="connsiteY17" fmla="*/ 201168 h 860020"/>
                    <a:gd name="connsiteX18" fmla="*/ 640080 w 1755648"/>
                    <a:gd name="connsiteY18" fmla="*/ 170688 h 860020"/>
                    <a:gd name="connsiteX19" fmla="*/ 658368 w 1755648"/>
                    <a:gd name="connsiteY19" fmla="*/ 128016 h 860020"/>
                    <a:gd name="connsiteX20" fmla="*/ 670560 w 1755648"/>
                    <a:gd name="connsiteY20" fmla="*/ 91440 h 860020"/>
                    <a:gd name="connsiteX21" fmla="*/ 676656 w 1755648"/>
                    <a:gd name="connsiteY21" fmla="*/ 73152 h 860020"/>
                    <a:gd name="connsiteX22" fmla="*/ 682752 w 1755648"/>
                    <a:gd name="connsiteY22" fmla="*/ 48768 h 860020"/>
                    <a:gd name="connsiteX23" fmla="*/ 688848 w 1755648"/>
                    <a:gd name="connsiteY23" fmla="*/ 6096 h 860020"/>
                    <a:gd name="connsiteX24" fmla="*/ 707136 w 1755648"/>
                    <a:gd name="connsiteY24" fmla="*/ 0 h 860020"/>
                    <a:gd name="connsiteX25" fmla="*/ 749808 w 1755648"/>
                    <a:gd name="connsiteY25" fmla="*/ 18288 h 860020"/>
                    <a:gd name="connsiteX26" fmla="*/ 774192 w 1755648"/>
                    <a:gd name="connsiteY26" fmla="*/ 54864 h 860020"/>
                    <a:gd name="connsiteX27" fmla="*/ 780288 w 1755648"/>
                    <a:gd name="connsiteY27" fmla="*/ 195072 h 860020"/>
                    <a:gd name="connsiteX28" fmla="*/ 786384 w 1755648"/>
                    <a:gd name="connsiteY28" fmla="*/ 213360 h 860020"/>
                    <a:gd name="connsiteX29" fmla="*/ 792480 w 1755648"/>
                    <a:gd name="connsiteY29" fmla="*/ 243840 h 860020"/>
                    <a:gd name="connsiteX30" fmla="*/ 792480 w 1755648"/>
                    <a:gd name="connsiteY30" fmla="*/ 451104 h 860020"/>
                    <a:gd name="connsiteX31" fmla="*/ 816864 w 1755648"/>
                    <a:gd name="connsiteY31" fmla="*/ 487680 h 860020"/>
                    <a:gd name="connsiteX32" fmla="*/ 829056 w 1755648"/>
                    <a:gd name="connsiteY32" fmla="*/ 505968 h 860020"/>
                    <a:gd name="connsiteX33" fmla="*/ 853440 w 1755648"/>
                    <a:gd name="connsiteY33" fmla="*/ 548640 h 860020"/>
                    <a:gd name="connsiteX34" fmla="*/ 871728 w 1755648"/>
                    <a:gd name="connsiteY34" fmla="*/ 566928 h 860020"/>
                    <a:gd name="connsiteX35" fmla="*/ 902208 w 1755648"/>
                    <a:gd name="connsiteY35" fmla="*/ 597408 h 860020"/>
                    <a:gd name="connsiteX36" fmla="*/ 920496 w 1755648"/>
                    <a:gd name="connsiteY36" fmla="*/ 633984 h 860020"/>
                    <a:gd name="connsiteX37" fmla="*/ 938784 w 1755648"/>
                    <a:gd name="connsiteY37" fmla="*/ 640080 h 860020"/>
                    <a:gd name="connsiteX38" fmla="*/ 975360 w 1755648"/>
                    <a:gd name="connsiteY38" fmla="*/ 658368 h 860020"/>
                    <a:gd name="connsiteX39" fmla="*/ 993648 w 1755648"/>
                    <a:gd name="connsiteY39" fmla="*/ 676656 h 860020"/>
                    <a:gd name="connsiteX40" fmla="*/ 1036320 w 1755648"/>
                    <a:gd name="connsiteY40" fmla="*/ 701040 h 860020"/>
                    <a:gd name="connsiteX41" fmla="*/ 1078992 w 1755648"/>
                    <a:gd name="connsiteY41" fmla="*/ 725424 h 860020"/>
                    <a:gd name="connsiteX42" fmla="*/ 1103376 w 1755648"/>
                    <a:gd name="connsiteY42" fmla="*/ 731520 h 860020"/>
                    <a:gd name="connsiteX43" fmla="*/ 1146048 w 1755648"/>
                    <a:gd name="connsiteY43" fmla="*/ 749808 h 860020"/>
                    <a:gd name="connsiteX44" fmla="*/ 1164336 w 1755648"/>
                    <a:gd name="connsiteY44" fmla="*/ 762000 h 860020"/>
                    <a:gd name="connsiteX45" fmla="*/ 1225296 w 1755648"/>
                    <a:gd name="connsiteY45" fmla="*/ 774192 h 860020"/>
                    <a:gd name="connsiteX46" fmla="*/ 1243584 w 1755648"/>
                    <a:gd name="connsiteY46" fmla="*/ 780288 h 860020"/>
                    <a:gd name="connsiteX47" fmla="*/ 1292352 w 1755648"/>
                    <a:gd name="connsiteY47" fmla="*/ 786384 h 860020"/>
                    <a:gd name="connsiteX48" fmla="*/ 1316736 w 1755648"/>
                    <a:gd name="connsiteY48" fmla="*/ 792480 h 860020"/>
                    <a:gd name="connsiteX49" fmla="*/ 1353312 w 1755648"/>
                    <a:gd name="connsiteY49" fmla="*/ 798576 h 860020"/>
                    <a:gd name="connsiteX50" fmla="*/ 1414272 w 1755648"/>
                    <a:gd name="connsiteY50" fmla="*/ 816864 h 860020"/>
                    <a:gd name="connsiteX51" fmla="*/ 1450848 w 1755648"/>
                    <a:gd name="connsiteY51" fmla="*/ 829056 h 860020"/>
                    <a:gd name="connsiteX52" fmla="*/ 1469136 w 1755648"/>
                    <a:gd name="connsiteY52" fmla="*/ 835152 h 860020"/>
                    <a:gd name="connsiteX53" fmla="*/ 1633728 w 1755648"/>
                    <a:gd name="connsiteY53" fmla="*/ 841248 h 860020"/>
                    <a:gd name="connsiteX54" fmla="*/ 1652016 w 1755648"/>
                    <a:gd name="connsiteY54" fmla="*/ 847344 h 860020"/>
                    <a:gd name="connsiteX55" fmla="*/ 1712976 w 1755648"/>
                    <a:gd name="connsiteY55" fmla="*/ 859536 h 860020"/>
                    <a:gd name="connsiteX56" fmla="*/ 1755648 w 1755648"/>
                    <a:gd name="connsiteY56" fmla="*/ 859536 h 86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755648" h="860020">
                      <a:moveTo>
                        <a:pt x="0" y="847344"/>
                      </a:moveTo>
                      <a:cubicBezTo>
                        <a:pt x="109090" y="825526"/>
                        <a:pt x="43210" y="840579"/>
                        <a:pt x="262128" y="749808"/>
                      </a:cubicBezTo>
                      <a:cubicBezTo>
                        <a:pt x="268896" y="747002"/>
                        <a:pt x="274970" y="742517"/>
                        <a:pt x="280416" y="737616"/>
                      </a:cubicBezTo>
                      <a:cubicBezTo>
                        <a:pt x="340971" y="683117"/>
                        <a:pt x="304906" y="712351"/>
                        <a:pt x="347472" y="664464"/>
                      </a:cubicBezTo>
                      <a:cubicBezTo>
                        <a:pt x="355109" y="655873"/>
                        <a:pt x="364959" y="649276"/>
                        <a:pt x="371856" y="640080"/>
                      </a:cubicBezTo>
                      <a:cubicBezTo>
                        <a:pt x="377308" y="632810"/>
                        <a:pt x="379373" y="623488"/>
                        <a:pt x="384048" y="615696"/>
                      </a:cubicBezTo>
                      <a:cubicBezTo>
                        <a:pt x="391587" y="603131"/>
                        <a:pt x="400304" y="591312"/>
                        <a:pt x="408432" y="579120"/>
                      </a:cubicBezTo>
                      <a:lnTo>
                        <a:pt x="432816" y="542544"/>
                      </a:lnTo>
                      <a:lnTo>
                        <a:pt x="457200" y="505968"/>
                      </a:lnTo>
                      <a:lnTo>
                        <a:pt x="469392" y="487680"/>
                      </a:lnTo>
                      <a:cubicBezTo>
                        <a:pt x="471424" y="479552"/>
                        <a:pt x="473081" y="471321"/>
                        <a:pt x="475488" y="463296"/>
                      </a:cubicBezTo>
                      <a:cubicBezTo>
                        <a:pt x="479181" y="450986"/>
                        <a:pt x="485160" y="439322"/>
                        <a:pt x="487680" y="426720"/>
                      </a:cubicBezTo>
                      <a:cubicBezTo>
                        <a:pt x="489712" y="416560"/>
                        <a:pt x="491050" y="406236"/>
                        <a:pt x="493776" y="396240"/>
                      </a:cubicBezTo>
                      <a:lnTo>
                        <a:pt x="512064" y="341376"/>
                      </a:lnTo>
                      <a:cubicBezTo>
                        <a:pt x="514096" y="335280"/>
                        <a:pt x="514596" y="328435"/>
                        <a:pt x="518160" y="323088"/>
                      </a:cubicBezTo>
                      <a:lnTo>
                        <a:pt x="542544" y="286512"/>
                      </a:lnTo>
                      <a:cubicBezTo>
                        <a:pt x="542979" y="284772"/>
                        <a:pt x="554814" y="222446"/>
                        <a:pt x="566928" y="213360"/>
                      </a:cubicBezTo>
                      <a:cubicBezTo>
                        <a:pt x="577209" y="205649"/>
                        <a:pt x="592811" y="208297"/>
                        <a:pt x="603504" y="201168"/>
                      </a:cubicBezTo>
                      <a:cubicBezTo>
                        <a:pt x="628965" y="184194"/>
                        <a:pt x="616611" y="194157"/>
                        <a:pt x="640080" y="170688"/>
                      </a:cubicBezTo>
                      <a:cubicBezTo>
                        <a:pt x="659703" y="111820"/>
                        <a:pt x="628237" y="203344"/>
                        <a:pt x="658368" y="128016"/>
                      </a:cubicBezTo>
                      <a:cubicBezTo>
                        <a:pt x="663141" y="116084"/>
                        <a:pt x="666496" y="103632"/>
                        <a:pt x="670560" y="91440"/>
                      </a:cubicBezTo>
                      <a:cubicBezTo>
                        <a:pt x="672592" y="85344"/>
                        <a:pt x="675098" y="79386"/>
                        <a:pt x="676656" y="73152"/>
                      </a:cubicBezTo>
                      <a:cubicBezTo>
                        <a:pt x="678688" y="65024"/>
                        <a:pt x="681253" y="57011"/>
                        <a:pt x="682752" y="48768"/>
                      </a:cubicBezTo>
                      <a:cubicBezTo>
                        <a:pt x="685322" y="34631"/>
                        <a:pt x="682422" y="18947"/>
                        <a:pt x="688848" y="6096"/>
                      </a:cubicBezTo>
                      <a:cubicBezTo>
                        <a:pt x="691722" y="349"/>
                        <a:pt x="701040" y="2032"/>
                        <a:pt x="707136" y="0"/>
                      </a:cubicBezTo>
                      <a:cubicBezTo>
                        <a:pt x="723222" y="4022"/>
                        <a:pt x="738020" y="4817"/>
                        <a:pt x="749808" y="18288"/>
                      </a:cubicBezTo>
                      <a:cubicBezTo>
                        <a:pt x="759457" y="29315"/>
                        <a:pt x="774192" y="54864"/>
                        <a:pt x="774192" y="54864"/>
                      </a:cubicBezTo>
                      <a:cubicBezTo>
                        <a:pt x="776224" y="101600"/>
                        <a:pt x="776700" y="148430"/>
                        <a:pt x="780288" y="195072"/>
                      </a:cubicBezTo>
                      <a:cubicBezTo>
                        <a:pt x="780781" y="201479"/>
                        <a:pt x="784826" y="207126"/>
                        <a:pt x="786384" y="213360"/>
                      </a:cubicBezTo>
                      <a:cubicBezTo>
                        <a:pt x="788897" y="223412"/>
                        <a:pt x="790448" y="233680"/>
                        <a:pt x="792480" y="243840"/>
                      </a:cubicBezTo>
                      <a:cubicBezTo>
                        <a:pt x="792079" y="253474"/>
                        <a:pt x="778789" y="407293"/>
                        <a:pt x="792480" y="451104"/>
                      </a:cubicBezTo>
                      <a:cubicBezTo>
                        <a:pt x="796851" y="465090"/>
                        <a:pt x="808736" y="475488"/>
                        <a:pt x="816864" y="487680"/>
                      </a:cubicBezTo>
                      <a:cubicBezTo>
                        <a:pt x="820928" y="493776"/>
                        <a:pt x="825779" y="499415"/>
                        <a:pt x="829056" y="505968"/>
                      </a:cubicBezTo>
                      <a:cubicBezTo>
                        <a:pt x="836509" y="520874"/>
                        <a:pt x="842670" y="535715"/>
                        <a:pt x="853440" y="548640"/>
                      </a:cubicBezTo>
                      <a:cubicBezTo>
                        <a:pt x="858959" y="555263"/>
                        <a:pt x="866209" y="560305"/>
                        <a:pt x="871728" y="566928"/>
                      </a:cubicBezTo>
                      <a:cubicBezTo>
                        <a:pt x="897128" y="597408"/>
                        <a:pt x="868680" y="575056"/>
                        <a:pt x="902208" y="597408"/>
                      </a:cubicBezTo>
                      <a:cubicBezTo>
                        <a:pt x="906224" y="609455"/>
                        <a:pt x="909753" y="625390"/>
                        <a:pt x="920496" y="633984"/>
                      </a:cubicBezTo>
                      <a:cubicBezTo>
                        <a:pt x="925514" y="637998"/>
                        <a:pt x="933037" y="637206"/>
                        <a:pt x="938784" y="640080"/>
                      </a:cubicBezTo>
                      <a:cubicBezTo>
                        <a:pt x="986053" y="663715"/>
                        <a:pt x="929393" y="643046"/>
                        <a:pt x="975360" y="658368"/>
                      </a:cubicBezTo>
                      <a:cubicBezTo>
                        <a:pt x="981456" y="664464"/>
                        <a:pt x="987025" y="671137"/>
                        <a:pt x="993648" y="676656"/>
                      </a:cubicBezTo>
                      <a:cubicBezTo>
                        <a:pt x="1009850" y="690158"/>
                        <a:pt x="1017349" y="690199"/>
                        <a:pt x="1036320" y="701040"/>
                      </a:cubicBezTo>
                      <a:cubicBezTo>
                        <a:pt x="1058830" y="713903"/>
                        <a:pt x="1052197" y="715376"/>
                        <a:pt x="1078992" y="725424"/>
                      </a:cubicBezTo>
                      <a:cubicBezTo>
                        <a:pt x="1086837" y="728366"/>
                        <a:pt x="1095248" y="729488"/>
                        <a:pt x="1103376" y="731520"/>
                      </a:cubicBezTo>
                      <a:cubicBezTo>
                        <a:pt x="1149289" y="762129"/>
                        <a:pt x="1090937" y="726189"/>
                        <a:pt x="1146048" y="749808"/>
                      </a:cubicBezTo>
                      <a:cubicBezTo>
                        <a:pt x="1152782" y="752694"/>
                        <a:pt x="1157334" y="759845"/>
                        <a:pt x="1164336" y="762000"/>
                      </a:cubicBezTo>
                      <a:cubicBezTo>
                        <a:pt x="1184142" y="768094"/>
                        <a:pt x="1205637" y="767639"/>
                        <a:pt x="1225296" y="774192"/>
                      </a:cubicBezTo>
                      <a:cubicBezTo>
                        <a:pt x="1231392" y="776224"/>
                        <a:pt x="1237262" y="779139"/>
                        <a:pt x="1243584" y="780288"/>
                      </a:cubicBezTo>
                      <a:cubicBezTo>
                        <a:pt x="1259702" y="783219"/>
                        <a:pt x="1276192" y="783691"/>
                        <a:pt x="1292352" y="786384"/>
                      </a:cubicBezTo>
                      <a:cubicBezTo>
                        <a:pt x="1300616" y="787761"/>
                        <a:pt x="1308521" y="790837"/>
                        <a:pt x="1316736" y="792480"/>
                      </a:cubicBezTo>
                      <a:cubicBezTo>
                        <a:pt x="1328856" y="794904"/>
                        <a:pt x="1341192" y="796152"/>
                        <a:pt x="1353312" y="798576"/>
                      </a:cubicBezTo>
                      <a:cubicBezTo>
                        <a:pt x="1376344" y="803182"/>
                        <a:pt x="1390946" y="809089"/>
                        <a:pt x="1414272" y="816864"/>
                      </a:cubicBezTo>
                      <a:lnTo>
                        <a:pt x="1450848" y="829056"/>
                      </a:lnTo>
                      <a:cubicBezTo>
                        <a:pt x="1456944" y="831088"/>
                        <a:pt x="1462715" y="834914"/>
                        <a:pt x="1469136" y="835152"/>
                      </a:cubicBezTo>
                      <a:lnTo>
                        <a:pt x="1633728" y="841248"/>
                      </a:lnTo>
                      <a:cubicBezTo>
                        <a:pt x="1639824" y="843280"/>
                        <a:pt x="1645837" y="845579"/>
                        <a:pt x="1652016" y="847344"/>
                      </a:cubicBezTo>
                      <a:cubicBezTo>
                        <a:pt x="1669105" y="852227"/>
                        <a:pt x="1696589" y="858275"/>
                        <a:pt x="1712976" y="859536"/>
                      </a:cubicBezTo>
                      <a:cubicBezTo>
                        <a:pt x="1727158" y="860627"/>
                        <a:pt x="1741424" y="859536"/>
                        <a:pt x="1755648" y="859536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79" r="-803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1203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4" descr="Image result for histogram equalization ppt">
              <a:extLst>
                <a:ext uri="{FF2B5EF4-FFF2-40B4-BE49-F238E27FC236}">
                  <a16:creationId xmlns:a16="http://schemas.microsoft.com/office/drawing/2014/main" id="{4C2A2521-1E96-4640-AF5E-FA264948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6" t="9043"/>
            <a:stretch/>
          </p:blipFill>
          <p:spPr bwMode="auto">
            <a:xfrm>
              <a:off x="8768856" y="4493447"/>
              <a:ext cx="3329457" cy="192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2EAB2-98AF-4C5E-A7E3-2AE205667EF1}"/>
                </a:ext>
              </a:extLst>
            </p:cNvPr>
            <p:cNvSpPr/>
            <p:nvPr/>
          </p:nvSpPr>
          <p:spPr>
            <a:xfrm>
              <a:off x="9451818" y="4155541"/>
              <a:ext cx="1303513" cy="111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28C50-6B1A-4324-9634-F8D0C9B77D40}"/>
                </a:ext>
              </a:extLst>
            </p:cNvPr>
            <p:cNvSpPr/>
            <p:nvPr/>
          </p:nvSpPr>
          <p:spPr>
            <a:xfrm>
              <a:off x="8266101" y="4523536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BF00DA-6703-45AC-8214-8BF195627542}"/>
                </a:ext>
              </a:extLst>
            </p:cNvPr>
            <p:cNvSpPr/>
            <p:nvPr/>
          </p:nvSpPr>
          <p:spPr>
            <a:xfrm>
              <a:off x="8325701" y="5624697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D1F41-E7C6-4E79-B314-42262D21A34D}"/>
                </a:ext>
              </a:extLst>
            </p:cNvPr>
            <p:cNvSpPr/>
            <p:nvPr/>
          </p:nvSpPr>
          <p:spPr>
            <a:xfrm>
              <a:off x="11300822" y="6274543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/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blipFill>
                  <a:blip r:embed="rId10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88DE7-8111-4013-B855-E580B06EC7C5}"/>
                </a:ext>
              </a:extLst>
            </p:cNvPr>
            <p:cNvSpPr/>
            <p:nvPr/>
          </p:nvSpPr>
          <p:spPr>
            <a:xfrm>
              <a:off x="4939171" y="5639936"/>
              <a:ext cx="3011401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0FE86-A121-4421-AF73-333EB6CAF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81" y="5754727"/>
              <a:ext cx="29336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000D2-98DC-449C-B30C-0ED042090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50980" y="5754727"/>
              <a:ext cx="0" cy="4048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A2C0B-16CF-419A-ADDB-2E0574C283AC}"/>
                </a:ext>
              </a:extLst>
            </p:cNvPr>
            <p:cNvSpPr/>
            <p:nvPr/>
          </p:nvSpPr>
          <p:spPr>
            <a:xfrm>
              <a:off x="8963721" y="5657283"/>
              <a:ext cx="2792670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CB291C-180E-4A7F-823E-B51DB6388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855" y="4777261"/>
              <a:ext cx="2720745" cy="140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AA3D1B-A9CD-40A2-9BB8-BD455FAD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4777261"/>
              <a:ext cx="463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/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/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67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E7E5-6793-47DA-B9BA-2B4A9BDD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0" y="2773341"/>
            <a:ext cx="5810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373119"/>
            <a:ext cx="10320020" cy="3017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830320"/>
            <a:ext cx="10320020" cy="256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328160"/>
            <a:ext cx="10320020" cy="206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8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733925"/>
            <a:ext cx="10320020" cy="165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1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decreasing.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10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a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PDF-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Cumulative sum the PDF to get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 r="-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77816-36D1-4C4D-B634-858844E7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56DEAA-EBB0-4E19-9426-4B14B5A2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4D11C-51D9-4005-87D4-7B20EDC7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/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E6E8E-1631-4F0C-9B08-2E7F0B3E62DF}"/>
                  </a:ext>
                </a:extLst>
              </p:cNvPr>
              <p:cNvSpPr txBox="1"/>
              <p:nvPr/>
            </p:nvSpPr>
            <p:spPr>
              <a:xfrm>
                <a:off x="441837" y="6096000"/>
                <a:ext cx="6817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/>
                  <a:t>Cross correlation can also be more simply denoted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E6E8E-1631-4F0C-9B08-2E7F0B3E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7" y="6096000"/>
                <a:ext cx="6817259" cy="646331"/>
              </a:xfrm>
              <a:prstGeom prst="rect">
                <a:avLst/>
              </a:prstGeom>
              <a:blipFill>
                <a:blip r:embed="rId5"/>
                <a:stretch>
                  <a:fillRect l="-715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215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3D01C4-B88D-4072-8674-E69395A0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593258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Is 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this good for template matching?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E65FD-6EF7-4CE6-9D4F-094ADF1EE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41C8C-6AC0-4073-9D03-77D90E24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DB8E8-F25F-4F07-994A-F13A8719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6AB793-361B-4DB3-B32A-399F616E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D9A110-47DF-40DD-9EF5-899773B0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3" name="filter">
            <a:extLst>
              <a:ext uri="{FF2B5EF4-FFF2-40B4-BE49-F238E27FC236}">
                <a16:creationId xmlns:a16="http://schemas.microsoft.com/office/drawing/2014/main" id="{D064D361-FBAD-4196-A6B0-3B1BE2324C4A}"/>
              </a:ext>
            </a:extLst>
          </p:cNvPr>
          <p:cNvSpPr txBox="1"/>
          <p:nvPr/>
        </p:nvSpPr>
        <p:spPr>
          <a:xfrm>
            <a:off x="539621" y="6136018"/>
            <a:ext cx="8296502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The below square root is actually the product of both template and patch STD.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089015-9FFC-493B-B33C-99A0A3B6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508072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A8424D-D9C7-4181-8BE6-776F4EA9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496501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Understanding mathematical morphology | Vision Systems Design">
            <a:extLst>
              <a:ext uri="{FF2B5EF4-FFF2-40B4-BE49-F238E27FC236}">
                <a16:creationId xmlns:a16="http://schemas.microsoft.com/office/drawing/2014/main" id="{04B6B960-FD2E-4EB7-9915-8266F98F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1" y="2389578"/>
            <a:ext cx="2808429" cy="43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01770-2197-4238-BAF4-DDA84F737DC1}"/>
              </a:ext>
            </a:extLst>
          </p:cNvPr>
          <p:cNvSpPr txBox="1">
            <a:spLocks/>
          </p:cNvSpPr>
          <p:nvPr/>
        </p:nvSpPr>
        <p:spPr>
          <a:xfrm>
            <a:off x="8077200" y="1575789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Coin counting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/>
              <a:t>(using connected components)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3DFE28-FEC2-4124-998C-722AF975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311808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81852-749B-4CA0-A8ED-818E3A04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454683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5B40-C95A-4D17-9A25-074BC555635D}"/>
              </a:ext>
            </a:extLst>
          </p:cNvPr>
          <p:cNvSpPr txBox="1">
            <a:spLocks/>
          </p:cNvSpPr>
          <p:nvPr/>
        </p:nvSpPr>
        <p:spPr>
          <a:xfrm>
            <a:off x="72428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Image cleaning</a:t>
            </a:r>
          </a:p>
        </p:txBody>
      </p:sp>
      <p:pic>
        <p:nvPicPr>
          <p:cNvPr id="1032" name="Picture 8" descr="Erosion and dilation - OpenCV with Python By Example">
            <a:extLst>
              <a:ext uri="{FF2B5EF4-FFF2-40B4-BE49-F238E27FC236}">
                <a16:creationId xmlns:a16="http://schemas.microsoft.com/office/drawing/2014/main" id="{61FA3630-B5B1-453A-AC99-D6EA631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30" y="2737840"/>
            <a:ext cx="3502147" cy="31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8AE86-658D-4508-A518-1E31DA143A7C}"/>
              </a:ext>
            </a:extLst>
          </p:cNvPr>
          <p:cNvSpPr txBox="1">
            <a:spLocks/>
          </p:cNvSpPr>
          <p:nvPr/>
        </p:nvSpPr>
        <p:spPr>
          <a:xfrm>
            <a:off x="3592717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basic morphology operators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pic>
        <p:nvPicPr>
          <p:cNvPr id="2050" name="Picture 2" descr="Morphological Image Processing">
            <a:extLst>
              <a:ext uri="{FF2B5EF4-FFF2-40B4-BE49-F238E27FC236}">
                <a16:creationId xmlns:a16="http://schemas.microsoft.com/office/drawing/2014/main" id="{CD6037F1-EBF0-404F-8D12-6952EF5E6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28" b="51378"/>
          <a:stretch/>
        </p:blipFill>
        <p:spPr bwMode="auto">
          <a:xfrm>
            <a:off x="5489824" y="839562"/>
            <a:ext cx="1686588" cy="19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ital Image Processing">
            <a:extLst>
              <a:ext uri="{FF2B5EF4-FFF2-40B4-BE49-F238E27FC236}">
                <a16:creationId xmlns:a16="http://schemas.microsoft.com/office/drawing/2014/main" id="{3544ADC4-0333-40D4-879F-991032AE1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9" t="756" r="-238" b="-756"/>
          <a:stretch/>
        </p:blipFill>
        <p:spPr bwMode="auto">
          <a:xfrm>
            <a:off x="1938120" y="4016908"/>
            <a:ext cx="2720399" cy="2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0E7368-D5CA-4AF6-AAE7-DB6C04574317}"/>
              </a:ext>
            </a:extLst>
          </p:cNvPr>
          <p:cNvCxnSpPr>
            <a:cxnSpLocks/>
          </p:cNvCxnSpPr>
          <p:nvPr/>
        </p:nvCxnSpPr>
        <p:spPr>
          <a:xfrm>
            <a:off x="6308975" y="2842788"/>
            <a:ext cx="0" cy="363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2CFEC6-1D71-42AD-A7FC-ACB281C7AA6B}"/>
              </a:ext>
            </a:extLst>
          </p:cNvPr>
          <p:cNvSpPr txBox="1"/>
          <p:nvPr/>
        </p:nvSpPr>
        <p:spPr>
          <a:xfrm>
            <a:off x="677436" y="1524000"/>
            <a:ext cx="45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Dilation</a:t>
            </a:r>
            <a:r>
              <a:rPr lang="en-US" dirty="0"/>
              <a:t>: “inflating” a shape with a given kernel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3CBF7-7B5B-4D5A-B798-01AF8A0DC118}"/>
              </a:ext>
            </a:extLst>
          </p:cNvPr>
          <p:cNvSpPr txBox="1"/>
          <p:nvPr/>
        </p:nvSpPr>
        <p:spPr>
          <a:xfrm>
            <a:off x="7342361" y="1524000"/>
            <a:ext cx="464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Erosion</a:t>
            </a:r>
            <a:r>
              <a:rPr lang="en-US" dirty="0"/>
              <a:t>: “reducing” a shape with a given kernel </a:t>
            </a:r>
          </a:p>
          <a:p>
            <a:endParaRPr lang="en-US" dirty="0"/>
          </a:p>
        </p:txBody>
      </p:sp>
      <p:pic>
        <p:nvPicPr>
          <p:cNvPr id="13" name="Picture 2" descr="Morphological Image Processing">
            <a:extLst>
              <a:ext uri="{FF2B5EF4-FFF2-40B4-BE49-F238E27FC236}">
                <a16:creationId xmlns:a16="http://schemas.microsoft.com/office/drawing/2014/main" id="{701DA6CE-1E4B-4256-AB85-0D76AC48B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8" b="48100"/>
          <a:stretch/>
        </p:blipFill>
        <p:spPr bwMode="auto">
          <a:xfrm>
            <a:off x="7797268" y="2145874"/>
            <a:ext cx="3119406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orphological Image Processing">
            <a:extLst>
              <a:ext uri="{FF2B5EF4-FFF2-40B4-BE49-F238E27FC236}">
                <a16:creationId xmlns:a16="http://schemas.microsoft.com/office/drawing/2014/main" id="{0D389F74-98F6-4DC3-8C36-88D1D542F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00" r="67579"/>
          <a:stretch/>
        </p:blipFill>
        <p:spPr bwMode="auto">
          <a:xfrm>
            <a:off x="7193889" y="4421542"/>
            <a:ext cx="1554675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gital Image Processing">
            <a:extLst>
              <a:ext uri="{FF2B5EF4-FFF2-40B4-BE49-F238E27FC236}">
                <a16:creationId xmlns:a16="http://schemas.microsoft.com/office/drawing/2014/main" id="{6BFDF2C3-59AD-4D00-8236-418EA060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t="756" r="34426" b="11239"/>
          <a:stretch/>
        </p:blipFill>
        <p:spPr bwMode="auto">
          <a:xfrm>
            <a:off x="2228727" y="1815584"/>
            <a:ext cx="2939357" cy="22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rphological Image Processing">
            <a:extLst>
              <a:ext uri="{FF2B5EF4-FFF2-40B4-BE49-F238E27FC236}">
                <a16:creationId xmlns:a16="http://schemas.microsoft.com/office/drawing/2014/main" id="{D2435B5A-9210-49B4-BB85-CC0F452DF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2" t="48100"/>
          <a:stretch/>
        </p:blipFill>
        <p:spPr bwMode="auto">
          <a:xfrm>
            <a:off x="8564157" y="4201332"/>
            <a:ext cx="2358683" cy="20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04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geometric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kernel has an anchor point (usually in the kernel center).</a:t>
            </a:r>
          </a:p>
          <a:p>
            <a:r>
              <a:rPr lang="en-US" u="sng" dirty="0"/>
              <a:t>Dilation</a:t>
            </a:r>
            <a:r>
              <a:rPr lang="en-US" dirty="0"/>
              <a:t>: the final shape is all points where the anchor point can be placed in which </a:t>
            </a:r>
            <a:r>
              <a:rPr lang="en-US" b="1" dirty="0"/>
              <a:t>the kernel touches a part of the original shape</a:t>
            </a:r>
            <a:r>
              <a:rPr lang="en-US" dirty="0"/>
              <a:t>.</a:t>
            </a:r>
          </a:p>
          <a:p>
            <a:r>
              <a:rPr lang="en-US" u="sng" dirty="0"/>
              <a:t>Erosion</a:t>
            </a:r>
            <a:r>
              <a:rPr lang="en-US" dirty="0"/>
              <a:t>: the final shape is all points where the anchor point can be placed in which </a:t>
            </a:r>
            <a:r>
              <a:rPr lang="en-US" b="1" dirty="0"/>
              <a:t>all kernel points touch the original shape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6278-18CC-4004-94DA-5B9E292BDFF5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DE92D5A3-100D-4D0A-A340-4550615D1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D4019E50-A5EC-4591-9384-1177473570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31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Select a structure element (binary kernel)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83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5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81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5" y="202354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F77B1E-06D3-43DE-B092-FA96FC86BE39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72E574A-DE4A-4AA7-8F93-748686981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608FB07-314B-4FA2-A618-861587509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6" y="171112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CDBC18-B740-4E05-914C-615A1E466722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3EB27CA-C165-4D61-AC76-9FA4EC104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E4B4416-CEA4-42D2-BD6B-934EB0593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B21D51-37EE-4A33-85BB-DF7897E5C1B3}"/>
              </a:ext>
            </a:extLst>
          </p:cNvPr>
          <p:cNvGrpSpPr/>
          <p:nvPr/>
        </p:nvGrpSpPr>
        <p:grpSpPr>
          <a:xfrm>
            <a:off x="1308208" y="4780382"/>
            <a:ext cx="9880383" cy="2076839"/>
            <a:chOff x="1504950" y="3667708"/>
            <a:chExt cx="7612814" cy="1600200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80C1D45F-18C6-4A2D-961A-17689EA68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D0465E3-7EB5-4357-B205-A166F0CEC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0C7F7E8B-01DA-4D8C-A023-E5051D457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 r="65402" b="52779"/>
          <a:stretch/>
        </p:blipFill>
        <p:spPr bwMode="auto">
          <a:xfrm>
            <a:off x="29570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A4AB07B3-C267-4EFD-9C4A-1A4FF6A2A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2" t="7120" r="34730" b="53700"/>
          <a:stretch/>
        </p:blipFill>
        <p:spPr bwMode="auto">
          <a:xfrm>
            <a:off x="2231634" y="2220965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D467B6BE-BDD7-425A-AB51-DDA30AE77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57120" r="63156" b="3700"/>
          <a:stretch/>
        </p:blipFill>
        <p:spPr bwMode="auto">
          <a:xfrm>
            <a:off x="443978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7D662-BA8B-4B2C-B908-0C0CD7BF0F5D}"/>
              </a:ext>
            </a:extLst>
          </p:cNvPr>
          <p:cNvCxnSpPr/>
          <p:nvPr/>
        </p:nvCxnSpPr>
        <p:spPr>
          <a:xfrm>
            <a:off x="1874068" y="2716562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F2D81-A907-4731-B980-469339B68AD8}"/>
              </a:ext>
            </a:extLst>
          </p:cNvPr>
          <p:cNvCxnSpPr/>
          <p:nvPr/>
        </p:nvCxnSpPr>
        <p:spPr>
          <a:xfrm>
            <a:off x="3941842" y="2716562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61CE977B-5005-4284-9922-9BE5AF499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 r="65402" b="52779"/>
          <a:stretch/>
        </p:blipFill>
        <p:spPr bwMode="auto">
          <a:xfrm>
            <a:off x="295702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25B26BD0-EDBB-4780-94B5-9F33B3AB3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2" t="8909" b="51910"/>
          <a:stretch/>
        </p:blipFill>
        <p:spPr bwMode="auto">
          <a:xfrm>
            <a:off x="2015914" y="2230018"/>
            <a:ext cx="1720212" cy="1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rphological operations four basic morphological operations are used... |  Download Scientific Diagram">
            <a:extLst>
              <a:ext uri="{FF2B5EF4-FFF2-40B4-BE49-F238E27FC236}">
                <a16:creationId xmlns:a16="http://schemas.microsoft.com/office/drawing/2014/main" id="{6C1260FD-69CB-4C44-815C-602FCC740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57147" r="33654"/>
          <a:stretch/>
        </p:blipFill>
        <p:spPr bwMode="auto">
          <a:xfrm>
            <a:off x="3881035" y="2198289"/>
            <a:ext cx="1575303" cy="11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EDC3D-8097-4164-96FC-562AD122886A}"/>
              </a:ext>
            </a:extLst>
          </p:cNvPr>
          <p:cNvCxnSpPr/>
          <p:nvPr/>
        </p:nvCxnSpPr>
        <p:spPr>
          <a:xfrm>
            <a:off x="1729212" y="2761829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FD22A6-9C37-466A-9E04-1F776D382A0E}"/>
              </a:ext>
            </a:extLst>
          </p:cNvPr>
          <p:cNvCxnSpPr/>
          <p:nvPr/>
        </p:nvCxnSpPr>
        <p:spPr>
          <a:xfrm>
            <a:off x="3544495" y="2733157"/>
            <a:ext cx="49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https://cs.brown.edu/courses/csci1430/lectures/2020Spring_08_CamerasLightAndColor.pdf</a:t>
            </a:r>
            <a:endParaRPr lang="en-US" dirty="0"/>
          </a:p>
        </p:txBody>
      </p:sp>
      <p:pic>
        <p:nvPicPr>
          <p:cNvPr id="4098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13389AA1-D1AB-4B1C-AFF7-7BE7A41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85" y="762000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2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7437F0C1-AD89-4244-BDA0-84B3E723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15" y="940052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4789</Words>
  <Application>Microsoft Office PowerPoint</Application>
  <PresentationFormat>Widescreen</PresentationFormat>
  <Paragraphs>1739</Paragraphs>
  <Slides>83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Reminder: PDF and CDF</vt:lpstr>
      <vt:lpstr>PDF definition- Wikipedia</vt:lpstr>
      <vt:lpstr>PDF equalization</vt:lpstr>
      <vt:lpstr>PDF equalization</vt:lpstr>
      <vt:lpstr>PDF equalization</vt:lpstr>
      <vt:lpstr>PDF equalization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SSD – sum squared distances</vt:lpstr>
      <vt:lpstr>SSD – sum squared distances</vt:lpstr>
      <vt:lpstr>SSD – sum squared distances</vt:lpstr>
      <vt:lpstr>CC – cross correlation 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Zero mean cross correlation</vt:lpstr>
      <vt:lpstr>ZNCC – zero mean normalized cross correlation</vt:lpstr>
      <vt:lpstr>ZNCC – zero mean normalized cross correlation</vt:lpstr>
      <vt:lpstr>ZNCC – zero mean normalized cross correlation</vt:lpstr>
      <vt:lpstr>Template matching- ZNCC</vt:lpstr>
      <vt:lpstr>contents</vt:lpstr>
      <vt:lpstr>Morphology</vt:lpstr>
      <vt:lpstr>Morphology</vt:lpstr>
      <vt:lpstr>Morphology: geometric interpretation</vt:lpstr>
      <vt:lpstr>Morphology: algorithm</vt:lpstr>
      <vt:lpstr>Morphology: algorithm</vt:lpstr>
      <vt:lpstr>Morphology: algorithm</vt:lpstr>
      <vt:lpstr>Morphology: algorithm</vt:lpstr>
      <vt:lpstr>Dilation</vt:lpstr>
      <vt:lpstr>Erosion</vt:lpstr>
      <vt:lpstr>Opening</vt:lpstr>
      <vt:lpstr>Closing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yoni chechik</dc:creator>
  <cp:lastModifiedBy>yoni chechik</cp:lastModifiedBy>
  <cp:revision>213</cp:revision>
  <dcterms:created xsi:type="dcterms:W3CDTF">2019-07-13T08:31:13Z</dcterms:created>
  <dcterms:modified xsi:type="dcterms:W3CDTF">2020-11-09T16:56:36Z</dcterms:modified>
</cp:coreProperties>
</file>